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6858000" cx="12192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Century Gothic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34" roundtripDataSignature="AMtx7mjGSyiPMmzHSAepQ2ZdFHTOb070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enturyGothic-bold.fntdata"/><Relationship Id="rId30" Type="http://schemas.openxmlformats.org/officeDocument/2006/relationships/font" Target="fonts/CenturyGothic-regular.fntdata"/><Relationship Id="rId11" Type="http://schemas.openxmlformats.org/officeDocument/2006/relationships/slide" Target="slides/slide6.xml"/><Relationship Id="rId33" Type="http://schemas.openxmlformats.org/officeDocument/2006/relationships/font" Target="fonts/CenturyGothic-boldItalic.fntdata"/><Relationship Id="rId10" Type="http://schemas.openxmlformats.org/officeDocument/2006/relationships/slide" Target="slides/slide5.xml"/><Relationship Id="rId32" Type="http://schemas.openxmlformats.org/officeDocument/2006/relationships/font" Target="fonts/CenturyGothic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therscan.io/token/0xdac17f958d2ee523a2206206994597c13d831ec7#code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olidity-by-example.org/app/erc20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584035ed9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compliant.</a:t>
            </a:r>
            <a:endParaRPr/>
          </a:p>
        </p:txBody>
      </p:sp>
      <p:sp>
        <p:nvSpPr>
          <p:cNvPr id="139" name="Google Shape;139;g2584035ed97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584035ed9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compliant.</a:t>
            </a:r>
            <a:endParaRPr/>
          </a:p>
        </p:txBody>
      </p:sp>
      <p:sp>
        <p:nvSpPr>
          <p:cNvPr id="145" name="Google Shape;145;g2584035ed97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84035ed9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compliant.</a:t>
            </a:r>
            <a:endParaRPr/>
          </a:p>
        </p:txBody>
      </p:sp>
      <p:sp>
        <p:nvSpPr>
          <p:cNvPr id="151" name="Google Shape;151;g2584035ed97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84035ed9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compliant.</a:t>
            </a:r>
            <a:endParaRPr/>
          </a:p>
        </p:txBody>
      </p:sp>
      <p:sp>
        <p:nvSpPr>
          <p:cNvPr id="157" name="Google Shape;157;g2584035ed97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584035ed9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compliant.</a:t>
            </a:r>
            <a:endParaRPr/>
          </a:p>
        </p:txBody>
      </p:sp>
      <p:sp>
        <p:nvSpPr>
          <p:cNvPr id="163" name="Google Shape;163;g2584035ed97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$1.00 | Tether USD (USDT) Token Tracker | Etherscan</a:t>
            </a:r>
            <a:endParaRPr/>
          </a:p>
        </p:txBody>
      </p:sp>
      <p:sp>
        <p:nvSpPr>
          <p:cNvPr id="169" name="Google Shape;16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examples of compliance</a:t>
            </a:r>
            <a:br>
              <a:rPr lang="en-US"/>
            </a:br>
            <a:br>
              <a:rPr lang="en-US"/>
            </a:br>
            <a:r>
              <a:rPr lang="en-US"/>
              <a:t>examples of Token economics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</a:t>
            </a: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compliant</a:t>
            </a: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/>
          </a:p>
        </p:txBody>
      </p:sp>
      <p:sp>
        <p:nvSpPr>
          <p:cNvPr id="103" name="Google Shape;10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5836b9a5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Give Live demo on remix on how interface is implemented.</a:t>
            </a:r>
            <a:br>
              <a:rPr lang="en-US"/>
            </a:b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ERC20 | Solidity by Example | 0.8.17 (solidity-by-example.org)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25836b9a54c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584035ed9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compliant.</a:t>
            </a:r>
            <a:endParaRPr/>
          </a:p>
        </p:txBody>
      </p:sp>
      <p:sp>
        <p:nvSpPr>
          <p:cNvPr id="115" name="Google Shape;115;g2584035ed97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584035ed9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compliant.</a:t>
            </a:r>
            <a:endParaRPr/>
          </a:p>
        </p:txBody>
      </p:sp>
      <p:sp>
        <p:nvSpPr>
          <p:cNvPr id="121" name="Google Shape;121;g2584035ed97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584035ed9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compliant.</a:t>
            </a:r>
            <a:endParaRPr/>
          </a:p>
        </p:txBody>
      </p:sp>
      <p:sp>
        <p:nvSpPr>
          <p:cNvPr id="127" name="Google Shape;127;g2584035ed97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84035ed9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Any token that implements these rules are ERC-20 compliant.</a:t>
            </a:r>
            <a:endParaRPr/>
          </a:p>
        </p:txBody>
      </p:sp>
      <p:sp>
        <p:nvSpPr>
          <p:cNvPr id="133" name="Google Shape;133;g2584035ed97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" type="body"/>
          </p:nvPr>
        </p:nvSpPr>
        <p:spPr>
          <a:xfrm rot="5400000">
            <a:off x="3833019" y="-1623218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/>
          <p:nvPr>
            <p:ph type="title"/>
          </p:nvPr>
        </p:nvSpPr>
        <p:spPr>
          <a:xfrm rot="5400000">
            <a:off x="7285038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/>
          <p:nvPr>
            <p:ph idx="1" type="body"/>
          </p:nvPr>
        </p:nvSpPr>
        <p:spPr>
          <a:xfrm rot="5400000">
            <a:off x="1697038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0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 amt="44000"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3486150" y="914400"/>
            <a:ext cx="52197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Calibri"/>
              <a:buNone/>
            </a:pPr>
            <a:r>
              <a:rPr b="1" lang="en-US" sz="5500"/>
              <a:t>ERC20</a:t>
            </a:r>
            <a:br>
              <a:rPr b="1" lang="en-US" sz="5500"/>
            </a:br>
            <a:r>
              <a:rPr b="1" lang="en-US" sz="5500"/>
              <a:t>TOKEN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84035ed97_0_24"/>
          <p:cNvSpPr txBox="1"/>
          <p:nvPr>
            <p:ph idx="1" type="body"/>
          </p:nvPr>
        </p:nvSpPr>
        <p:spPr>
          <a:xfrm>
            <a:off x="0" y="914400"/>
            <a:ext cx="12192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What does the approve(address spender, uint amount) function do?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a) It transfers a certain amount of tokens to the spender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b) It sets a certain amount of tokens that the spender is allowed to spend on behalf of the owner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c) It checks how many tokens the spender has been approved to spend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3429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2" name="Google Shape;142;g2584035ed97_0_24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Quiz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84035ed97_0_31"/>
          <p:cNvSpPr txBox="1"/>
          <p:nvPr>
            <p:ph idx="1" type="body"/>
          </p:nvPr>
        </p:nvSpPr>
        <p:spPr>
          <a:xfrm>
            <a:off x="0" y="914400"/>
            <a:ext cx="12192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What does the approve(address spender, uint amount) function do?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a) It transfers a certain amount of tokens to the spender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b)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It sets a certain amount of tokens that the spender is allowed to spend on behalf of the owner</a:t>
            </a:r>
            <a:endParaRPr b="1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c) It checks how many tokens the spender has been approved to spend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3429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8" name="Google Shape;148;g2584035ed97_0_3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Quiz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84035ed97_0_36"/>
          <p:cNvSpPr txBox="1"/>
          <p:nvPr>
            <p:ph idx="1" type="body"/>
          </p:nvPr>
        </p:nvSpPr>
        <p:spPr>
          <a:xfrm>
            <a:off x="0" y="914400"/>
            <a:ext cx="12192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What is the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allowance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(address owner, address spender) function used for?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a) It approves a spender to spend a certain amount of tokens on behalf of the owner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b) It transfers tokens from the owner to the spender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c) It returns the number of tokens the spender is allowed to spend on behalf of the owner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3429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4" name="Google Shape;154;g2584035ed97_0_36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Quiz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84035ed97_0_42"/>
          <p:cNvSpPr txBox="1"/>
          <p:nvPr>
            <p:ph idx="1" type="body"/>
          </p:nvPr>
        </p:nvSpPr>
        <p:spPr>
          <a:xfrm>
            <a:off x="0" y="914400"/>
            <a:ext cx="12192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What is the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allowance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(address owner, address spender) function used for?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a) It approves a spender to spend a certain amount of tokens on behalf of the owner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b) It transfers tokens from the owner to the spender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c)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 It returns the number of tokens the spender is allowed to spend on behalf of the owner</a:t>
            </a:r>
            <a:endParaRPr b="1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3429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0" name="Google Shape;160;g2584035ed97_0_42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Quiz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584035ed97_0_47"/>
          <p:cNvSpPr txBox="1"/>
          <p:nvPr>
            <p:ph idx="1" type="body"/>
          </p:nvPr>
        </p:nvSpPr>
        <p:spPr>
          <a:xfrm>
            <a:off x="0" y="914400"/>
            <a:ext cx="12192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What is the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difference 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between Transfer and TransferFrom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b="1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3429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6" name="Google Shape;166;g2584035ed97_0_47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Quiz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"/>
          <p:cNvSpPr txBox="1"/>
          <p:nvPr>
            <p:ph idx="1" type="body"/>
          </p:nvPr>
        </p:nvSpPr>
        <p:spPr>
          <a:xfrm>
            <a:off x="0" y="914400"/>
            <a:ext cx="12192000" cy="594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Tokenization of Assets: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When there is a need to represent real-world assets as digital tokens on the blockchain.</a:t>
            </a:r>
            <a:endParaRPr sz="3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Char char="–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Like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USD (USDT, USDC)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Char char="–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Microsoft,Google,Apple stocks.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Crowdfunding: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When projects or startups want to raise funds through token sales. (</a:t>
            </a: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ICO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)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Utility Tokens: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When a token is used to access services or features within a decentralized application (DApp).</a:t>
            </a:r>
            <a:endParaRPr/>
          </a:p>
        </p:txBody>
      </p:sp>
      <p:sp>
        <p:nvSpPr>
          <p:cNvPr id="172" name="Google Shape;172;p5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 cap="none">
                <a:latin typeface="Arial Rounded"/>
                <a:ea typeface="Arial Rounded"/>
                <a:cs typeface="Arial Rounded"/>
                <a:sym typeface="Arial Rounded"/>
              </a:rPr>
              <a:t>WHEN IS AN ERC20 TOKEN USED?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"/>
          <p:cNvSpPr txBox="1"/>
          <p:nvPr>
            <p:ph idx="1" type="body"/>
          </p:nvPr>
        </p:nvSpPr>
        <p:spPr>
          <a:xfrm>
            <a:off x="0" y="914400"/>
            <a:ext cx="12192000" cy="594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ERC20 vs. ERC721: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ERC20 tokens are fungible (interchangeable) tokens, while ERC721 tokens are non-fungible tokens (unique and indivisible).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ERC20 vs. BEP20: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ERC20 is the Ethereum standard, while BEP20 is the Binance Smart Chain equivalent.</a:t>
            </a:r>
            <a:endParaRPr b="1" sz="3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ERC20 vs. Native Tokens: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ERC20 tokens are built on top of the Ethereum blockchain, while native tokens are the native currency of a blockchain.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78" name="Google Shape;178;p7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 cap="none">
                <a:latin typeface="Arial Rounded"/>
                <a:ea typeface="Arial Rounded"/>
                <a:cs typeface="Arial Rounded"/>
                <a:sym typeface="Arial Rounded"/>
              </a:rPr>
              <a:t>COMPARISON TO OTHER TOKENS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"/>
          <p:cNvSpPr txBox="1"/>
          <p:nvPr>
            <p:ph idx="1" type="body"/>
          </p:nvPr>
        </p:nvSpPr>
        <p:spPr>
          <a:xfrm>
            <a:off x="0" y="914400"/>
            <a:ext cx="12192000" cy="594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Interoperability: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ERC20 tokens can be seamlessly integrated with other contracts, wallets, and decentralized exchanges.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Standardization: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The ERC20 standard ensures compatibility and ease of use across the Ethereum ecosystem.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Liquidity: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ERC20 tokens can be easily listed and traded on various decentralized and centralized exchanges.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84" name="Google Shape;184;p8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 cap="none">
                <a:latin typeface="Arial Rounded"/>
                <a:ea typeface="Arial Rounded"/>
                <a:cs typeface="Arial Rounded"/>
                <a:sym typeface="Arial Rounded"/>
              </a:rPr>
              <a:t>BENEFITS OF USING ERC20 TOKENS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/>
          <p:nvPr>
            <p:ph idx="1" type="body"/>
          </p:nvPr>
        </p:nvSpPr>
        <p:spPr>
          <a:xfrm>
            <a:off x="0" y="914400"/>
            <a:ext cx="12192000" cy="594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Gas Costs: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Interacting with ERC20 tokens requires gas fees, which can be costly during periods of high network congestion.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Lack of Control: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ERC20 tokens rely on the underlying Ethereum network, and any network issues or vulnerabilities can affect their functionality.</a:t>
            </a:r>
            <a:endParaRPr sz="3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1" marL="74295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SzPts val="1800"/>
              <a:buFont typeface="Century Gothic"/>
              <a:buChar char="–"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Can’t do transfer/swap if no native tokens left in your wallet.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90" name="Google Shape;190;p9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 cap="none">
                <a:latin typeface="Arial Rounded"/>
                <a:ea typeface="Arial Rounded"/>
                <a:cs typeface="Arial Rounded"/>
                <a:sym typeface="Arial Rounded"/>
              </a:rPr>
              <a:t>DOWNSIDES OF USING ERC20 TOKENS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"/>
          <p:cNvSpPr txBox="1"/>
          <p:nvPr>
            <p:ph idx="1" type="body"/>
          </p:nvPr>
        </p:nvSpPr>
        <p:spPr>
          <a:xfrm>
            <a:off x="0" y="914400"/>
            <a:ext cx="12192000" cy="594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50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Security: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Careful attention must be paid to smart contract security to prevent vulnerabilities and potential token exploits.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750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Compliance: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Regulatory considerations may arise when issuing and distributing ERC20 tokens, particularly in the context of securities laws.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75000"/>
              <a:buChar char="•"/>
            </a:pP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Token Economics: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Designing the token economics, supply, and distribution model requires careful planning and consideration.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96" name="Google Shape;196;p10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 cap="none">
                <a:latin typeface="Arial Rounded"/>
                <a:ea typeface="Arial Rounded"/>
                <a:cs typeface="Arial Rounded"/>
                <a:sym typeface="Arial Rounded"/>
              </a:rPr>
              <a:t> CONSIDERATIONS IN USING ERC20 TOKENS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"/>
          <p:cNvSpPr txBox="1"/>
          <p:nvPr>
            <p:ph idx="1" type="body"/>
          </p:nvPr>
        </p:nvSpPr>
        <p:spPr>
          <a:xfrm>
            <a:off x="0" y="914400"/>
            <a:ext cx="12192000" cy="594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An ERC20 token represents a digital asset that can be owned, transferred, and traded on the Ethereum blockchain.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It follows a standardized set of rules, allowing for seamless </a:t>
            </a: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integration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 and </a:t>
            </a: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interoperability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 with other contracts and applications.</a:t>
            </a:r>
            <a:endParaRPr/>
          </a:p>
        </p:txBody>
      </p:sp>
      <p:sp>
        <p:nvSpPr>
          <p:cNvPr id="94" name="Google Shape;94;p3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 cap="none">
                <a:latin typeface="Arial Rounded"/>
                <a:ea typeface="Arial Rounded"/>
                <a:cs typeface="Arial Rounded"/>
                <a:sym typeface="Arial Rounded"/>
              </a:rPr>
              <a:t>WHAT IS AN ERC20 TOKEN?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"/>
          <p:cNvSpPr txBox="1"/>
          <p:nvPr>
            <p:ph idx="1" type="body"/>
          </p:nvPr>
        </p:nvSpPr>
        <p:spPr>
          <a:xfrm>
            <a:off x="0" y="914400"/>
            <a:ext cx="12192000" cy="594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ERC20 tokens are fungible tokens built on the Ethereum blockchain, following a standardized set of rules.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They find applications in fundraising, asset tokenization, and utility within decentralized applications.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ERC20 tokens offer interoperability, standardization, and liquidity, but also involve gas costs and reliance on the Ethereum network.</a:t>
            </a:r>
            <a:endParaRPr/>
          </a:p>
        </p:txBody>
      </p:sp>
      <p:sp>
        <p:nvSpPr>
          <p:cNvPr id="202" name="Google Shape;202;p1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 cap="none">
                <a:latin typeface="Arial Rounded"/>
                <a:ea typeface="Arial Rounded"/>
                <a:cs typeface="Arial Rounded"/>
                <a:sym typeface="Arial Rounded"/>
              </a:rPr>
              <a:t>SUMMARY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"/>
          <p:cNvSpPr txBox="1"/>
          <p:nvPr>
            <p:ph idx="1" type="body"/>
          </p:nvPr>
        </p:nvSpPr>
        <p:spPr>
          <a:xfrm>
            <a:off x="0" y="914400"/>
            <a:ext cx="12192000" cy="594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An ERC20 token is created by developing a smart contract that implements the </a:t>
            </a: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ERC20 interface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The contract defines functions for token transfers, balances, approvals, and other token-related operations.</a:t>
            </a:r>
            <a:endParaRPr/>
          </a:p>
        </p:txBody>
      </p:sp>
      <p:sp>
        <p:nvSpPr>
          <p:cNvPr id="100" name="Google Shape;100;p4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 cap="none">
                <a:latin typeface="Arial Rounded"/>
                <a:ea typeface="Arial Rounded"/>
                <a:cs typeface="Arial Rounded"/>
                <a:sym typeface="Arial Rounded"/>
              </a:rPr>
              <a:t>HOW IS AN ERC20 TOKEN MADE?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 txBox="1"/>
          <p:nvPr>
            <p:ph idx="1" type="body"/>
          </p:nvPr>
        </p:nvSpPr>
        <p:spPr>
          <a:xfrm>
            <a:off x="0" y="914400"/>
            <a:ext cx="12192000" cy="5943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ERC20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 is a 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standard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interface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 for </a:t>
            </a: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fungible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 tokens on the Ethereum blockchain.</a:t>
            </a:r>
            <a:endParaRPr/>
          </a:p>
          <a:p>
            <a:pPr indent="-457200" lvl="0" marL="4572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It defines a set of rules and functions that a token contract </a:t>
            </a:r>
            <a:r>
              <a:rPr b="1" lang="en-US" sz="3200">
                <a:latin typeface="Century Gothic"/>
                <a:ea typeface="Century Gothic"/>
                <a:cs typeface="Century Gothic"/>
                <a:sym typeface="Century Gothic"/>
              </a:rPr>
              <a:t>must</a:t>
            </a:r>
            <a:r>
              <a:rPr lang="en-US" sz="3200">
                <a:latin typeface="Century Gothic"/>
                <a:ea typeface="Century Gothic"/>
                <a:cs typeface="Century Gothic"/>
                <a:sym typeface="Century Gothic"/>
              </a:rPr>
              <a:t> implement to be considered ERC20 compliant.</a:t>
            </a:r>
            <a:endParaRPr/>
          </a:p>
        </p:txBody>
      </p:sp>
      <p:sp>
        <p:nvSpPr>
          <p:cNvPr id="106" name="Google Shape;106;p2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 cap="none">
                <a:latin typeface="Arial Rounded"/>
                <a:ea typeface="Arial Rounded"/>
                <a:cs typeface="Arial Rounded"/>
                <a:sym typeface="Arial Rounded"/>
              </a:rPr>
              <a:t>INTRODUCTION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5836b9a54c_0_0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Interface</a:t>
            </a:r>
            <a:endParaRPr/>
          </a:p>
        </p:txBody>
      </p:sp>
      <p:pic>
        <p:nvPicPr>
          <p:cNvPr id="112" name="Google Shape;112;g25836b9a54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12191998" cy="594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84035ed97_0_1"/>
          <p:cNvSpPr txBox="1"/>
          <p:nvPr>
            <p:ph idx="1" type="body"/>
          </p:nvPr>
        </p:nvSpPr>
        <p:spPr>
          <a:xfrm>
            <a:off x="0" y="914400"/>
            <a:ext cx="12192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What does the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totalSupply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() function in the IERC20 interface return?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a) The total number of tokens in existence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b) The total number of tokens an address owns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c) The total number of tokens that have been transferred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8" name="Google Shape;118;g2584035ed97_0_1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Quiz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584035ed97_0_8"/>
          <p:cNvSpPr txBox="1"/>
          <p:nvPr>
            <p:ph idx="1" type="body"/>
          </p:nvPr>
        </p:nvSpPr>
        <p:spPr>
          <a:xfrm>
            <a:off x="0" y="914400"/>
            <a:ext cx="12192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What does the totalSupply() function in the IERC20 interface return?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a)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The total number of tokens in existence</a:t>
            </a:r>
            <a:endParaRPr b="1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b) The total number of tokens an address owns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c) The total number of tokens that have been transferred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4" name="Google Shape;124;g2584035ed97_0_8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Quiz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584035ed97_0_13"/>
          <p:cNvSpPr txBox="1"/>
          <p:nvPr>
            <p:ph idx="1" type="body"/>
          </p:nvPr>
        </p:nvSpPr>
        <p:spPr>
          <a:xfrm>
            <a:off x="0" y="914400"/>
            <a:ext cx="12192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What does the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balanceOf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(address account) function do?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a) It approves an account to spend tokens on behalf of the sender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b) It returns the amount of tokens that an account has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c) It transfers tokens from the sender to an account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3429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0" name="Google Shape;130;g2584035ed97_0_13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Quiz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584035ed97_0_19"/>
          <p:cNvSpPr txBox="1"/>
          <p:nvPr>
            <p:ph idx="1" type="body"/>
          </p:nvPr>
        </p:nvSpPr>
        <p:spPr>
          <a:xfrm>
            <a:off x="0" y="914400"/>
            <a:ext cx="12192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What does the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balanceOf</a:t>
            </a: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(address account) function do?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a) It approves an account to spend tokens on behalf of the sender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b) </a:t>
            </a:r>
            <a:r>
              <a:rPr b="1" lang="en-US">
                <a:latin typeface="Century Gothic"/>
                <a:ea typeface="Century Gothic"/>
                <a:cs typeface="Century Gothic"/>
                <a:sym typeface="Century Gothic"/>
              </a:rPr>
              <a:t>It returns the amount of tokens that an account has</a:t>
            </a:r>
            <a:endParaRPr b="1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c) It transfers tokens from the sender to an account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342900" rtl="0" algn="just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6" name="Google Shape;136;g2584035ed97_0_19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150" lIns="90300" spcFirstLastPara="1" rIns="90300" wrap="square" tIns="451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 Rounded"/>
              <a:buNone/>
            </a:pPr>
            <a:r>
              <a:rPr b="1" lang="en-US" sz="4000">
                <a:latin typeface="Arial Rounded"/>
                <a:ea typeface="Arial Rounded"/>
                <a:cs typeface="Arial Rounded"/>
                <a:sym typeface="Arial Rounded"/>
              </a:rPr>
              <a:t>Quiz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seecs</dc:creator>
</cp:coreProperties>
</file>